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3"/>
  </p:notesMasterIdLst>
  <p:sldIdLst>
    <p:sldId id="256" r:id="rId2"/>
    <p:sldId id="2142533802" r:id="rId3"/>
    <p:sldId id="2142533786" r:id="rId4"/>
    <p:sldId id="2142533787" r:id="rId5"/>
    <p:sldId id="2142533788" r:id="rId6"/>
    <p:sldId id="2142533789" r:id="rId7"/>
    <p:sldId id="2142533800" r:id="rId8"/>
    <p:sldId id="2142533790" r:id="rId9"/>
    <p:sldId id="2142533801" r:id="rId10"/>
    <p:sldId id="2142533791" r:id="rId11"/>
    <p:sldId id="214253378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FB"/>
    <a:srgbClr val="BE9F63"/>
    <a:srgbClr val="8AB1EA"/>
    <a:srgbClr val="091C42"/>
    <a:srgbClr val="364458"/>
    <a:srgbClr val="2C354A"/>
    <a:srgbClr val="4C5F7B"/>
    <a:srgbClr val="0052CE"/>
    <a:srgbClr val="4D5E7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7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5679-3BFD-EB40-BD26-DF7207C1CA47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1B66-70C7-5640-9F3A-04DE1771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8FB90-79EA-4FFD-B971-3C411FA344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2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478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77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904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577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319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462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836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936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Jake</a:t>
            </a:r>
            <a:endParaRPr sz="1400" dirty="0"/>
          </a:p>
        </p:txBody>
      </p:sp>
      <p:sp>
        <p:nvSpPr>
          <p:cNvPr id="999" name="Google Shape;9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218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96D6C814-35AC-DE42-932F-4241D20DA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86" b="10613"/>
          <a:stretch/>
        </p:blipFill>
        <p:spPr>
          <a:xfrm>
            <a:off x="764" y="0"/>
            <a:ext cx="9142471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A93A5-9246-2A45-86FA-78D22AE0D7B1}"/>
              </a:ext>
            </a:extLst>
          </p:cNvPr>
          <p:cNvSpPr/>
          <p:nvPr userDrawn="1"/>
        </p:nvSpPr>
        <p:spPr>
          <a:xfrm>
            <a:off x="0" y="2679192"/>
            <a:ext cx="9144000" cy="2464308"/>
          </a:xfrm>
          <a:prstGeom prst="rect">
            <a:avLst/>
          </a:prstGeom>
          <a:gradFill>
            <a:gsLst>
              <a:gs pos="100000">
                <a:schemeClr val="tx1">
                  <a:alpha val="47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lack, outdoor object, dark, night&#10;&#10;Description automatically generated">
            <a:extLst>
              <a:ext uri="{FF2B5EF4-FFF2-40B4-BE49-F238E27FC236}">
                <a16:creationId xmlns:a16="http://schemas.microsoft.com/office/drawing/2014/main" id="{ABFF7E1F-60FD-DA4C-A95F-F9D0824B0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316"/>
          <a:stretch/>
        </p:blipFill>
        <p:spPr>
          <a:xfrm>
            <a:off x="0" y="1448265"/>
            <a:ext cx="9144000" cy="369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39268"/>
            <a:ext cx="822960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 i="0" spc="300">
                <a:solidFill>
                  <a:schemeClr val="bg1"/>
                </a:solidFill>
                <a:latin typeface="Brandon Grotesque Regular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73E639-E18B-5C46-B7E7-E8BFB58C5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2044" y="4621614"/>
            <a:ext cx="4379913" cy="238125"/>
          </a:xfrm>
        </p:spPr>
        <p:txBody>
          <a:bodyPr/>
          <a:lstStyle>
            <a:lvl1pPr marL="0" indent="0" algn="ctr">
              <a:buNone/>
              <a:defRPr spc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7731927-F45E-064F-85F9-BEBE673D1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25309" y="2934892"/>
            <a:ext cx="1693382" cy="12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5790" y="4779171"/>
            <a:ext cx="2057400" cy="273844"/>
          </a:xfrm>
        </p:spPr>
        <p:txBody>
          <a:bodyPr/>
          <a:lstStyle/>
          <a:p>
            <a:fld id="{D23BE9D6-665B-4816-9E9B-731CA0FF87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151080-775F-8846-9701-6E5CE24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4" y="512074"/>
            <a:ext cx="4733677" cy="432347"/>
          </a:xfrm>
        </p:spPr>
        <p:txBody>
          <a:bodyPr lIns="0" tIns="0" rIns="0" bIns="0" anchor="t" anchorCtr="0">
            <a:noAutofit/>
          </a:bodyPr>
          <a:lstStyle>
            <a:lvl1pPr>
              <a:defRPr sz="2250" b="1" i="0">
                <a:latin typeface="Brandon Grotesque Bold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3B6E6-D81C-A14D-BA86-9DF931D19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9" y="4878718"/>
            <a:ext cx="178445" cy="1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00ED704-14B1-E347-9723-FBBA5732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59DEA5-E498-E64B-9C42-C6D7DB3C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8229600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AE39295-21C6-784E-8880-929B4DF9C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26507"/>
            <a:ext cx="8229600" cy="393323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900">
              <a:buClr>
                <a:srgbClr val="C59F45"/>
              </a:buClr>
              <a:defRPr sz="1400"/>
            </a:lvl2pPr>
            <a:lvl3pPr marL="514350" indent="-171450">
              <a:buClr>
                <a:schemeClr val="accent1"/>
              </a:buClr>
              <a:buFont typeface="System Font Regular"/>
              <a:buChar char="–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11B0C3-DEBC-B24F-97B4-8171097726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BA7E6A0-8D96-D04D-8533-8D7C545A7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00ED704-14B1-E347-9723-FBBA5732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11B0C3-DEBC-B24F-97B4-8171097726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E39C4CB-522E-E045-9606-5C614507C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4ADFF-95B0-544B-BCA1-AE93F14379AD}"/>
              </a:ext>
            </a:extLst>
          </p:cNvPr>
          <p:cNvSpPr/>
          <p:nvPr userDrawn="1"/>
        </p:nvSpPr>
        <p:spPr>
          <a:xfrm>
            <a:off x="5615292" y="0"/>
            <a:ext cx="352870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5A2F02-3487-AD48-91EA-DA515094F5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5294" y="0"/>
            <a:ext cx="3528707" cy="51435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151080-775F-8846-9701-6E5CE24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733677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DA44CD-6D02-5E4F-BAF2-A0F5DEF0B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26507"/>
            <a:ext cx="4733676" cy="3945633"/>
          </a:xfrm>
        </p:spPr>
        <p:txBody>
          <a:bodyPr anchor="t" anchorCtr="0">
            <a:noAutofit/>
          </a:bodyPr>
          <a:lstStyle>
            <a:lvl1pPr>
              <a:buClr>
                <a:schemeClr val="accent1"/>
              </a:buCl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A88611-01B4-9F45-8F1E-88035BB9F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4733677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7F921-72F0-6942-9D84-45C14283FD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90658" y="4859739"/>
            <a:ext cx="284826" cy="172935"/>
          </a:xfrm>
        </p:spPr>
        <p:txBody>
          <a:bodyPr/>
          <a:lstStyle/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BAC9DDB-6D28-E941-9D8A-F4289518A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960473-EBD4-DE4F-9AE3-1CE6AE635C83}"/>
              </a:ext>
            </a:extLst>
          </p:cNvPr>
          <p:cNvSpPr/>
          <p:nvPr/>
        </p:nvSpPr>
        <p:spPr>
          <a:xfrm>
            <a:off x="5594055" y="1"/>
            <a:ext cx="3549945" cy="5143499"/>
          </a:xfrm>
          <a:prstGeom prst="rect">
            <a:avLst/>
          </a:prstGeom>
          <a:gradFill>
            <a:gsLst>
              <a:gs pos="66000">
                <a:srgbClr val="34458A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BA624-1723-004D-B0C2-CA651ECE5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4" t="1538" r="7196" b="42797"/>
          <a:stretch/>
        </p:blipFill>
        <p:spPr>
          <a:xfrm>
            <a:off x="5594054" y="2184285"/>
            <a:ext cx="3549945" cy="2959215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5A2823B-4099-8E48-94F3-676CB57C2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3605" y="1842210"/>
            <a:ext cx="2450842" cy="130249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BC39D-6B75-EA4A-B31F-8C5EAA41F6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078FF"/>
                </a:solidFill>
              </a:defRPr>
            </a:lvl1pPr>
          </a:lstStyle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F01C6759-ABE3-DA4C-A55E-B3FA7665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733677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D5A335F-6603-2547-9E38-61DF6423C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26507"/>
            <a:ext cx="4733676" cy="3945633"/>
          </a:xfrm>
        </p:spPr>
        <p:txBody>
          <a:bodyPr anchor="t" anchorCtr="0">
            <a:noAutofit/>
          </a:bodyPr>
          <a:lstStyle>
            <a:lvl1pPr>
              <a:buClr>
                <a:schemeClr val="accent1"/>
              </a:buCl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555BA3B-FC16-214F-9193-2E85E539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4733677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2430795F-D7DB-E541-B1BB-4DD6B0229A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BD9B0B-1031-8C4B-A4D8-345A326A915D}"/>
              </a:ext>
            </a:extLst>
          </p:cNvPr>
          <p:cNvSpPr/>
          <p:nvPr/>
        </p:nvSpPr>
        <p:spPr>
          <a:xfrm>
            <a:off x="5594055" y="1"/>
            <a:ext cx="3549945" cy="5143499"/>
          </a:xfrm>
          <a:prstGeom prst="rect">
            <a:avLst/>
          </a:prstGeom>
          <a:gradFill>
            <a:gsLst>
              <a:gs pos="66000">
                <a:srgbClr val="34458A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719BC-63FA-1145-AEAD-9C3C779CB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4" t="1538" r="7196" b="42797"/>
          <a:stretch/>
        </p:blipFill>
        <p:spPr>
          <a:xfrm>
            <a:off x="5594054" y="2184285"/>
            <a:ext cx="3549945" cy="29592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151080-775F-8846-9701-6E5CE24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733677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19889F-E9F3-3942-9CE7-CBA312AA7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56474"/>
            <a:ext cx="5484816" cy="313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5A2823B-4099-8E48-94F3-676CB57C22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3604" y="2173227"/>
            <a:ext cx="2831879" cy="130249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Clr>
                <a:schemeClr val="accent1"/>
              </a:buClr>
              <a:buNone/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DD8ED6-3B4E-3045-B794-92B643C78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4733677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E74F2-FD9A-7748-B803-DE72604C2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4078FF"/>
                </a:solidFill>
              </a:defRPr>
            </a:lvl1pPr>
          </a:lstStyle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F4227A-2EFB-C347-8FC0-827927A37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FAE6D-F8AB-8749-A34C-32A0E1C39679}"/>
              </a:ext>
            </a:extLst>
          </p:cNvPr>
          <p:cNvSpPr/>
          <p:nvPr/>
        </p:nvSpPr>
        <p:spPr>
          <a:xfrm>
            <a:off x="5615294" y="0"/>
            <a:ext cx="352870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1E40D-B3CE-574C-BD69-04814ACF2E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288" y="90486"/>
            <a:ext cx="1580818" cy="137889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FF5D86-415F-EC41-A899-BAEDF79B54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8144" y="90486"/>
            <a:ext cx="1580818" cy="137889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A60F67D-7C82-ED43-99DA-60D1E2205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52282" y="1559869"/>
            <a:ext cx="3281253" cy="179617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57BFD92-7E26-B14B-B89B-00008576C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52282" y="3461121"/>
            <a:ext cx="1900016" cy="159189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093C2-7AB8-6D44-BA01-A12A4562A0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60349" y="3461120"/>
            <a:ext cx="1261619" cy="159189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77510FA-FA19-EE49-AFEF-E1529C9E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733677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7808D40-DFF5-EC4B-9C03-865D4C1EE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26507"/>
            <a:ext cx="4733676" cy="3935899"/>
          </a:xfrm>
        </p:spPr>
        <p:txBody>
          <a:bodyPr anchor="ctr" anchorCtr="0">
            <a:noAutofit/>
          </a:bodyPr>
          <a:lstStyle>
            <a:lvl1pPr>
              <a:buClr>
                <a:schemeClr val="accent1"/>
              </a:buCl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72954E-DEA2-A94B-9A24-AB7084C3F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4733677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16B5F928-A7BF-0944-B006-84228FA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0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45734E-5274-2949-A5CA-12368E722E26}"/>
              </a:ext>
            </a:extLst>
          </p:cNvPr>
          <p:cNvSpPr/>
          <p:nvPr/>
        </p:nvSpPr>
        <p:spPr>
          <a:xfrm>
            <a:off x="0" y="2787695"/>
            <a:ext cx="9144000" cy="2355807"/>
          </a:xfrm>
          <a:prstGeom prst="rect">
            <a:avLst/>
          </a:prstGeom>
          <a:gradFill>
            <a:gsLst>
              <a:gs pos="66000">
                <a:srgbClr val="34458A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DC17F2-71DC-5C4E-824E-FA8420FB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3" t="17337" r="5331" b="38819"/>
          <a:stretch/>
        </p:blipFill>
        <p:spPr>
          <a:xfrm>
            <a:off x="0" y="2812731"/>
            <a:ext cx="9144000" cy="23307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151080-775F-8846-9701-6E5CE24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733677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DA44CD-6D02-5E4F-BAF2-A0F5DEF0B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4733677" cy="129778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884">
              <a:buClr>
                <a:srgbClr val="C59F45"/>
              </a:buClr>
              <a:defRPr sz="1400"/>
            </a:lvl2pPr>
            <a:lvl3pPr marL="514325" indent="-171442">
              <a:buClr>
                <a:schemeClr val="accent1"/>
              </a:buClr>
              <a:buFont typeface="System Font Regular"/>
              <a:buChar char="–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D4B203-81FE-264F-A431-DF88E9CE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4733677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9848B-DAA8-4841-83D3-28C7F43550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4078FF"/>
                </a:solidFill>
              </a:defRPr>
            </a:lvl1pPr>
          </a:lstStyle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D3EB474F-5DAC-6D48-B5F2-345967D53D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Vertic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3C2BAD19-5F1B-844F-98BA-593A73B6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457200"/>
          </a:xfrm>
        </p:spPr>
        <p:txBody>
          <a:bodyPr lIns="0" tIns="0" rIns="0" bIns="0" anchor="t" anchorCtr="0">
            <a:noAutofit/>
          </a:bodyPr>
          <a:lstStyle>
            <a:lvl1pPr>
              <a:defRPr sz="2400" b="1" i="0">
                <a:latin typeface="Brandon Grotesque Bold" panose="020B0503020203060202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7C696DF-81B8-8448-9BC4-9F3640C5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1094"/>
            <a:ext cx="8229600" cy="1639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0C4BDC54-8B66-AF43-AE7C-E7EE2FD616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0658" y="4859739"/>
            <a:ext cx="284826" cy="172935"/>
          </a:xfrm>
        </p:spPr>
        <p:txBody>
          <a:bodyPr/>
          <a:lstStyle/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08DC276-AFE9-2E44-A5FA-AE8F9571E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820" y="1161288"/>
            <a:ext cx="2331720" cy="36984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900">
              <a:buClr>
                <a:srgbClr val="C59F45"/>
              </a:buClr>
              <a:defRPr sz="1400"/>
            </a:lvl2pPr>
            <a:lvl3pPr marL="514350" indent="-171450">
              <a:buClr>
                <a:schemeClr val="accent1"/>
              </a:buClr>
              <a:buFont typeface="System Font Regular"/>
              <a:buChar char="–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855BCB1-0603-6D43-ACCD-A67306AE7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5174" y="1161288"/>
            <a:ext cx="2331720" cy="36984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900">
              <a:buClr>
                <a:srgbClr val="C59F45"/>
              </a:buClr>
              <a:defRPr sz="1400"/>
            </a:lvl2pPr>
            <a:lvl3pPr marL="514350" indent="-171450">
              <a:buClr>
                <a:schemeClr val="accent1"/>
              </a:buClr>
              <a:buFont typeface="System Font Regular"/>
              <a:buChar char="–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1AD8AAB-D518-364E-BB20-F7AE8884E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460" y="1161288"/>
            <a:ext cx="2331720" cy="36984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342900">
              <a:buClr>
                <a:srgbClr val="C59F45"/>
              </a:buClr>
              <a:defRPr sz="1400"/>
            </a:lvl2pPr>
            <a:lvl3pPr marL="514350" indent="-171450">
              <a:buClr>
                <a:schemeClr val="accent1"/>
              </a:buClr>
              <a:buFont typeface="System Font Regular"/>
              <a:buChar char="–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A248A9-61A5-6B4A-B29A-FC7A8CFA6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523" y="4803793"/>
            <a:ext cx="284826" cy="2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51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8229600" cy="457200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42" y="914400"/>
            <a:ext cx="8229600" cy="39453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658" y="4859739"/>
            <a:ext cx="284826" cy="1729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Brandon Grotesque Light" panose="020B0303020203060202" pitchFamily="34" charset="77"/>
              </a:defRPr>
            </a:lvl1pPr>
          </a:lstStyle>
          <a:p>
            <a:fld id="{AFDC2780-E634-E147-8FFE-61141E672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12" r:id="rId3"/>
    <p:sldLayoutId id="2147483704" r:id="rId4"/>
    <p:sldLayoutId id="2147483706" r:id="rId5"/>
    <p:sldLayoutId id="2147483705" r:id="rId6"/>
    <p:sldLayoutId id="2147483707" r:id="rId7"/>
    <p:sldLayoutId id="2147483708" r:id="rId8"/>
    <p:sldLayoutId id="2147483713" r:id="rId9"/>
    <p:sldLayoutId id="214748371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Brandon Grotesque Bold" panose="020B0503020203060202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Brandon Grotesque Light" panose="020B0303020203060202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Brandon Grotesque Light" panose="020B0303020203060202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Brandon Grotesque Light" panose="020B0303020203060202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Brandon Grotesque Light" panose="020B0303020203060202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Brandon Grotesque Light" panose="020B0303020203060202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53A1F93-EDB4-6547-8567-788B8CD3A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r>
              <a:rPr lang="en-US" dirty="0" err="1"/>
              <a:t>MedicareCENTER</a:t>
            </a:r>
            <a:r>
              <a:rPr lang="en-US" dirty="0"/>
              <a:t> Upcoming Features </a:t>
            </a:r>
            <a:r>
              <a:rPr lang="en-US" dirty="0">
                <a:solidFill>
                  <a:schemeClr val="accent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9702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578139-CC6A-48B1-9021-1CA92DC90800}"/>
              </a:ext>
            </a:extLst>
          </p:cNvPr>
          <p:cNvSpPr/>
          <p:nvPr/>
        </p:nvSpPr>
        <p:spPr>
          <a:xfrm>
            <a:off x="-9339" y="2787694"/>
            <a:ext cx="9144000" cy="2355807"/>
          </a:xfrm>
          <a:prstGeom prst="rect">
            <a:avLst/>
          </a:prstGeom>
          <a:gradFill>
            <a:gsLst>
              <a:gs pos="66000">
                <a:srgbClr val="34458A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13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44846-8150-4BA6-8E1A-9E282E173084}"/>
              </a:ext>
            </a:extLst>
          </p:cNvPr>
          <p:cNvSpPr/>
          <p:nvPr/>
        </p:nvSpPr>
        <p:spPr>
          <a:xfrm>
            <a:off x="0" y="0"/>
            <a:ext cx="9144000" cy="278769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" name="Google Shape;989;p9" descr="Smart Phone with solid fill">
            <a:extLst>
              <a:ext uri="{FF2B5EF4-FFF2-40B4-BE49-F238E27FC236}">
                <a16:creationId xmlns:a16="http://schemas.microsoft.com/office/drawing/2014/main" id="{626FCAE1-E0B0-44F5-A2C8-EDFAD2A2C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04" y="461457"/>
            <a:ext cx="225722" cy="22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01;p8">
            <a:extLst>
              <a:ext uri="{FF2B5EF4-FFF2-40B4-BE49-F238E27FC236}">
                <a16:creationId xmlns:a16="http://schemas.microsoft.com/office/drawing/2014/main" id="{A690EA52-4494-4684-933F-4DCCF7E78F13}"/>
              </a:ext>
            </a:extLst>
          </p:cNvPr>
          <p:cNvSpPr txBox="1"/>
          <p:nvPr/>
        </p:nvSpPr>
        <p:spPr>
          <a:xfrm>
            <a:off x="1267820" y="4252206"/>
            <a:ext cx="6608360" cy="7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r>
              <a:rPr lang="en-US" sz="1200" kern="0" dirty="0">
                <a:solidFill>
                  <a:schemeClr val="bg1"/>
                </a:solidFill>
                <a:latin typeface="Brandon Grotesque Bold" panose="020B0503020203060202"/>
                <a:cs typeface="Arial"/>
                <a:sym typeface="Arial"/>
              </a:rPr>
              <a:t>It’s built to help you to stay compliant as you continue to expertly serve the complex needs your clients. And it’s one more way </a:t>
            </a:r>
            <a:r>
              <a:rPr lang="en-US" sz="1200" kern="0" dirty="0" err="1">
                <a:solidFill>
                  <a:schemeClr val="bg1"/>
                </a:solidFill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solidFill>
                  <a:schemeClr val="bg1"/>
                </a:solidFill>
                <a:latin typeface="Brandon Grotesque Bold" panose="020B0503020203060202"/>
                <a:cs typeface="Arial"/>
                <a:sym typeface="Arial"/>
              </a:rPr>
              <a:t> can help you be even more efficient and effective as an agent.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solidFill>
                <a:schemeClr val="bg1"/>
              </a:solidFill>
              <a:latin typeface="Brandon Grotesque Bold" panose="020B0503020203060202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CF8F7-A08A-4388-8751-5F476EED0B38}"/>
              </a:ext>
            </a:extLst>
          </p:cNvPr>
          <p:cNvSpPr txBox="1"/>
          <p:nvPr/>
        </p:nvSpPr>
        <p:spPr>
          <a:xfrm>
            <a:off x="1371617" y="401103"/>
            <a:ext cx="6395669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r>
              <a:rPr lang="en-US" sz="18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800" kern="0" dirty="0">
                <a:latin typeface="Brandon Grotesque Bold" panose="020B0503020203060202"/>
                <a:cs typeface="Arial"/>
                <a:sym typeface="Arial"/>
              </a:rPr>
              <a:t> Call Recording is an exciting new feature that we’re thrilled to offer at FREE to you – we’ll be releasing it soon!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8845BD-CACD-4B05-8FED-8A424E864B4E}"/>
              </a:ext>
            </a:extLst>
          </p:cNvPr>
          <p:cNvGrpSpPr/>
          <p:nvPr/>
        </p:nvGrpSpPr>
        <p:grpSpPr>
          <a:xfrm>
            <a:off x="2087642" y="1261647"/>
            <a:ext cx="4950038" cy="3052094"/>
            <a:chOff x="1907025" y="1146095"/>
            <a:chExt cx="5324852" cy="32831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F6A032-F46E-4895-BBE3-04D5EBC01B7B}"/>
                </a:ext>
              </a:extLst>
            </p:cNvPr>
            <p:cNvGrpSpPr/>
            <p:nvPr/>
          </p:nvGrpSpPr>
          <p:grpSpPr>
            <a:xfrm>
              <a:off x="1907025" y="1146095"/>
              <a:ext cx="5324852" cy="3283197"/>
              <a:chOff x="-434505" y="1789614"/>
              <a:chExt cx="5324852" cy="32831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4EB7D8-D5F1-4A4D-A7DD-05DDFD91251D}"/>
                  </a:ext>
                </a:extLst>
              </p:cNvPr>
              <p:cNvGrpSpPr/>
              <p:nvPr/>
            </p:nvGrpSpPr>
            <p:grpSpPr>
              <a:xfrm>
                <a:off x="-434505" y="1789614"/>
                <a:ext cx="5324852" cy="3283197"/>
                <a:chOff x="6717606" y="2091952"/>
                <a:chExt cx="1673546" cy="1031875"/>
              </a:xfrm>
            </p:grpSpPr>
            <p:pic>
              <p:nvPicPr>
                <p:cNvPr id="19" name="Google Shape;500;p48">
                  <a:extLst>
                    <a:ext uri="{FF2B5EF4-FFF2-40B4-BE49-F238E27FC236}">
                      <a16:creationId xmlns:a16="http://schemas.microsoft.com/office/drawing/2014/main" id="{2CBAFB75-78ED-4110-A3D3-82A0868967C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17606" y="2091952"/>
                  <a:ext cx="1673546" cy="10318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  <a:reflection blurRad="38100" stA="10000" endPos="30000" dir="5400000" sy="-100000" algn="bl" rotWithShape="0"/>
                </a:effectLst>
              </p:spPr>
            </p:pic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EB41A89-5214-4EF4-8918-D4FC3AF27204}"/>
                    </a:ext>
                  </a:extLst>
                </p:cNvPr>
                <p:cNvGrpSpPr/>
                <p:nvPr/>
              </p:nvGrpSpPr>
              <p:grpSpPr>
                <a:xfrm>
                  <a:off x="6961416" y="2194093"/>
                  <a:ext cx="1177529" cy="737209"/>
                  <a:chOff x="1524000" y="4495624"/>
                  <a:chExt cx="2867421" cy="1860699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0816D356-75B6-4964-AC66-42D95E7285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b="28181"/>
                  <a:stretch/>
                </p:blipFill>
                <p:spPr>
                  <a:xfrm>
                    <a:off x="1524000" y="4495624"/>
                    <a:ext cx="2867421" cy="1860699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CCF897C1-962F-45C9-9904-0CAED9D97E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1015" r="38518" b="96086"/>
                  <a:stretch/>
                </p:blipFill>
                <p:spPr>
                  <a:xfrm>
                    <a:off x="1680326" y="4522686"/>
                    <a:ext cx="533142" cy="9864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A42AF1B-1BE4-41E8-9945-19D4965402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753" b="91076"/>
              <a:stretch/>
            </p:blipFill>
            <p:spPr>
              <a:xfrm>
                <a:off x="324938" y="2112747"/>
                <a:ext cx="3766972" cy="243060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681922-31E7-436A-93C3-25A84CC1A77B}"/>
                </a:ext>
              </a:extLst>
            </p:cNvPr>
            <p:cNvSpPr/>
            <p:nvPr/>
          </p:nvSpPr>
          <p:spPr>
            <a:xfrm>
              <a:off x="2666468" y="1471085"/>
              <a:ext cx="3766972" cy="2526320"/>
            </a:xfrm>
            <a:prstGeom prst="rect">
              <a:avLst/>
            </a:prstGeom>
            <a:solidFill>
              <a:srgbClr val="F4F8FB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1838273-72AD-473E-9BCF-2EC01311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275" y="2628883"/>
              <a:ext cx="2336352" cy="326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65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8"/>
          <p:cNvSpPr txBox="1"/>
          <p:nvPr/>
        </p:nvSpPr>
        <p:spPr>
          <a:xfrm>
            <a:off x="555942" y="1793051"/>
            <a:ext cx="3014193" cy="225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b="1" kern="0" dirty="0">
                <a:latin typeface="Brandon Grotesque Bold" panose="020B0503020203060202"/>
                <a:cs typeface="Arial"/>
                <a:sym typeface="Arial"/>
              </a:rPr>
              <a:t>CMS Required Call Recording &amp; Scripts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“Check In” Availability Toggle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Lead Buying and Routing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Ready to Sell View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Tagging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Agent Personal Sites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Switchers Recommendation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Cross Sell / Up Sell Recommendation Engine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050" kern="0" dirty="0">
              <a:latin typeface="Brandon Grotesque Bold" panose="020B0503020203060202"/>
              <a:cs typeface="Arial"/>
              <a:sym typeface="Arial"/>
            </a:endParaRPr>
          </a:p>
        </p:txBody>
      </p:sp>
      <p:pic>
        <p:nvPicPr>
          <p:cNvPr id="1014" name="Google Shape;101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304" y="1693484"/>
            <a:ext cx="1897875" cy="197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8"/>
          <p:cNvPicPr preferRelativeResize="0"/>
          <p:nvPr/>
        </p:nvPicPr>
        <p:blipFill rotWithShape="1">
          <a:blip r:embed="rId4">
            <a:alphaModFix/>
          </a:blip>
          <a:srcRect b="20192"/>
          <a:stretch/>
        </p:blipFill>
        <p:spPr>
          <a:xfrm>
            <a:off x="6348304" y="3748536"/>
            <a:ext cx="1895907" cy="123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8"/>
          <p:cNvPicPr preferRelativeResize="0"/>
          <p:nvPr/>
        </p:nvPicPr>
        <p:blipFill rotWithShape="1">
          <a:blip r:embed="rId5">
            <a:alphaModFix/>
          </a:blip>
          <a:srcRect t="17918"/>
          <a:stretch/>
        </p:blipFill>
        <p:spPr>
          <a:xfrm>
            <a:off x="3869320" y="1693484"/>
            <a:ext cx="1932271" cy="148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8"/>
          <p:cNvSpPr txBox="1"/>
          <p:nvPr/>
        </p:nvSpPr>
        <p:spPr>
          <a:xfrm>
            <a:off x="544731" y="985573"/>
            <a:ext cx="7792242" cy="39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8" tIns="14288" rIns="14288" bIns="14288" anchor="t" anchorCtr="0">
            <a:noAutofit/>
          </a:bodyPr>
          <a:lstStyle/>
          <a:p>
            <a:pPr defTabSz="685800">
              <a:buClr>
                <a:srgbClr val="000000"/>
              </a:buClr>
              <a:buSzPts val="3000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Additional MedicareCENTER features will continue to be designed and rolled out, and we are excited for upcoming releases that will help drive an even more successful AEP!</a:t>
            </a:r>
            <a:endParaRPr sz="1200" kern="0" dirty="0">
              <a:latin typeface="Brandon Grotesque Bold" panose="020B0503020203060202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8"/>
          <p:cNvSpPr/>
          <p:nvPr/>
        </p:nvSpPr>
        <p:spPr>
          <a:xfrm>
            <a:off x="6348304" y="1467667"/>
            <a:ext cx="1897875" cy="148275"/>
          </a:xfrm>
          <a:prstGeom prst="rect">
            <a:avLst/>
          </a:prstGeom>
          <a:solidFill>
            <a:srgbClr val="304F7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525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Advanced Filters, Compare, Expanded Disposition</a:t>
            </a:r>
            <a:endParaRPr sz="52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8"/>
          <p:cNvSpPr/>
          <p:nvPr/>
        </p:nvSpPr>
        <p:spPr>
          <a:xfrm>
            <a:off x="3869321" y="1479415"/>
            <a:ext cx="558225" cy="148275"/>
          </a:xfrm>
          <a:prstGeom prst="rect">
            <a:avLst/>
          </a:prstGeom>
          <a:solidFill>
            <a:srgbClr val="304F7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525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RTS View</a:t>
            </a:r>
            <a:endParaRPr sz="52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8"/>
          <p:cNvSpPr/>
          <p:nvPr/>
        </p:nvSpPr>
        <p:spPr>
          <a:xfrm>
            <a:off x="3869321" y="3277640"/>
            <a:ext cx="558225" cy="148275"/>
          </a:xfrm>
          <a:prstGeom prst="rect">
            <a:avLst/>
          </a:prstGeom>
          <a:solidFill>
            <a:srgbClr val="304F7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525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Tagging</a:t>
            </a:r>
            <a:endParaRPr sz="525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" name="Google Shape;989;p9" descr="Smart Phone with solid fill">
            <a:extLst>
              <a:ext uri="{FF2B5EF4-FFF2-40B4-BE49-F238E27FC236}">
                <a16:creationId xmlns:a16="http://schemas.microsoft.com/office/drawing/2014/main" id="{089C2A9B-279D-4CC1-8FE2-D280926749E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604" y="530574"/>
            <a:ext cx="225722" cy="225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12D37-C03D-024B-9FBE-CC0A891AFBC8}"/>
              </a:ext>
            </a:extLst>
          </p:cNvPr>
          <p:cNvCxnSpPr/>
          <p:nvPr/>
        </p:nvCxnSpPr>
        <p:spPr>
          <a:xfrm>
            <a:off x="554996" y="832480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C6697F7-1D45-F706-ED98-24D7DDF60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68897"/>
            <a:ext cx="2058895" cy="287388"/>
          </a:xfrm>
          <a:prstGeom prst="rect">
            <a:avLst/>
          </a:prstGeom>
        </p:spPr>
      </p:pic>
      <p:sp>
        <p:nvSpPr>
          <p:cNvPr id="26" name="Google Shape;1009;p8">
            <a:extLst>
              <a:ext uri="{FF2B5EF4-FFF2-40B4-BE49-F238E27FC236}">
                <a16:creationId xmlns:a16="http://schemas.microsoft.com/office/drawing/2014/main" id="{AB117775-8418-8E9C-2AAB-13A28B2ABE5F}"/>
              </a:ext>
            </a:extLst>
          </p:cNvPr>
          <p:cNvSpPr txBox="1"/>
          <p:nvPr/>
        </p:nvSpPr>
        <p:spPr>
          <a:xfrm>
            <a:off x="584459" y="1538490"/>
            <a:ext cx="3792150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3000"/>
              <a:defRPr/>
            </a:pPr>
            <a:r>
              <a:rPr lang="en-US" sz="1200" b="1" kern="0" dirty="0">
                <a:solidFill>
                  <a:srgbClr val="000000"/>
                </a:solidFill>
                <a:latin typeface="Brandon Grotesque Bold" panose="020B0503020203060202"/>
                <a:ea typeface="Arial"/>
                <a:cs typeface="Arial"/>
                <a:sym typeface="Arial"/>
              </a:rPr>
              <a:t>Additional Upcoming New Features Include: </a:t>
            </a:r>
            <a:endParaRPr sz="1200" b="1" kern="0" dirty="0">
              <a:solidFill>
                <a:srgbClr val="000000"/>
              </a:solidFill>
              <a:latin typeface="Brandon Grotesque Bold" panose="020B0503020203060202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DC92C-192E-443D-864B-F582FA5CA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320" y="3522770"/>
            <a:ext cx="1932271" cy="10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9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1578FF6-6C29-4692-A59E-494EF6425588}"/>
              </a:ext>
            </a:extLst>
          </p:cNvPr>
          <p:cNvSpPr/>
          <p:nvPr/>
        </p:nvSpPr>
        <p:spPr>
          <a:xfrm>
            <a:off x="-9339" y="2787694"/>
            <a:ext cx="9144000" cy="2355807"/>
          </a:xfrm>
          <a:prstGeom prst="rect">
            <a:avLst/>
          </a:prstGeom>
          <a:gradFill>
            <a:gsLst>
              <a:gs pos="66000">
                <a:srgbClr val="34458A"/>
              </a:gs>
              <a:gs pos="0">
                <a:srgbClr val="00B0F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013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23960-B81A-439D-9A9B-09452AE81B71}"/>
              </a:ext>
            </a:extLst>
          </p:cNvPr>
          <p:cNvSpPr/>
          <p:nvPr/>
        </p:nvSpPr>
        <p:spPr>
          <a:xfrm>
            <a:off x="0" y="0"/>
            <a:ext cx="9144000" cy="278769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6FE4B-05C5-4A4D-A5F1-40832B9AE0FA}"/>
              </a:ext>
            </a:extLst>
          </p:cNvPr>
          <p:cNvSpPr txBox="1"/>
          <p:nvPr/>
        </p:nvSpPr>
        <p:spPr>
          <a:xfrm>
            <a:off x="466932" y="1013933"/>
            <a:ext cx="826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200" dirty="0">
                <a:solidFill>
                  <a:srgbClr val="000000"/>
                </a:solidFill>
                <a:latin typeface="Brandon Grotesque Light" panose="020B0303020203060202" pitchFamily="34" charset="77"/>
              </a:rPr>
              <a:t>MedicareCENTER is the smart and simple client experience management platform, provided FREE to you! </a:t>
            </a:r>
          </a:p>
          <a:p>
            <a:pPr defTabSz="342900">
              <a:defRPr/>
            </a:pPr>
            <a:endParaRPr lang="en-US" sz="1200" dirty="0">
              <a:solidFill>
                <a:srgbClr val="000000"/>
              </a:solidFill>
              <a:latin typeface="Brandon Grotesque Light" panose="020B0303020203060202" pitchFamily="34" charset="77"/>
            </a:endParaRPr>
          </a:p>
          <a:p>
            <a:pPr defTabSz="342900">
              <a:defRPr/>
            </a:pPr>
            <a:r>
              <a:rPr lang="en-US" sz="1200" dirty="0">
                <a:solidFill>
                  <a:srgbClr val="000000"/>
                </a:solidFill>
                <a:latin typeface="Brandon Grotesque Light" panose="020B0303020203060202" pitchFamily="34" charset="77"/>
              </a:rPr>
              <a:t>Track client history, quote and enroll faster—and engage anywhere using our suite of solutions this AEP.</a:t>
            </a:r>
          </a:p>
          <a:p>
            <a:pPr defTabSz="342900">
              <a:defRPr/>
            </a:pPr>
            <a:endParaRPr lang="en-US" sz="1200" dirty="0">
              <a:solidFill>
                <a:srgbClr val="000000"/>
              </a:solidFill>
              <a:latin typeface="Brandon Grotesque Light" panose="020B0303020203060202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DDA902-2F92-4F1D-B92D-0341D87DCFA3}"/>
              </a:ext>
            </a:extLst>
          </p:cNvPr>
          <p:cNvSpPr txBox="1"/>
          <p:nvPr/>
        </p:nvSpPr>
        <p:spPr>
          <a:xfrm>
            <a:off x="5647426" y="2310125"/>
            <a:ext cx="2920839" cy="3865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R="0" lvl="0" indent="0" algn="ctr" defTabSz="4572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ndon Grotesque Light" panose="020B0303020203060202" pitchFamily="34" charset="77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dirty="0" err="1"/>
              <a:t>MedicareCENTER</a:t>
            </a:r>
            <a:r>
              <a:rPr lang="en-US" sz="1600" dirty="0"/>
              <a:t> features include: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B1ECB0-604E-4BA3-BD40-40E3D41002EA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448E40DF-4600-4A10-B7EE-C39115C2F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11090"/>
            <a:ext cx="2058895" cy="287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F5D5C-2479-0902-6A89-EABD5BA2324C}"/>
              </a:ext>
            </a:extLst>
          </p:cNvPr>
          <p:cNvSpPr txBox="1"/>
          <p:nvPr/>
        </p:nvSpPr>
        <p:spPr>
          <a:xfrm>
            <a:off x="5854461" y="2915717"/>
            <a:ext cx="2863736" cy="22277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marR="0" lvl="0" indent="0" algn="ctr" defTabSz="4572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ndon Grotesque Light" panose="020B0303020203060202" pitchFamily="34" charset="77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Easy-to-use CRM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Integrated Quote &amp; Enroll—using </a:t>
            </a:r>
            <a:r>
              <a:rPr lang="en-US" sz="1200" dirty="0" err="1">
                <a:solidFill>
                  <a:schemeClr val="bg1"/>
                </a:solidFill>
              </a:rPr>
              <a:t>eApps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CMS-compliant call recording, storing &amp; downloading (coming soon!)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Mobile App (coming soon!)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Extensive </a:t>
            </a:r>
            <a:r>
              <a:rPr lang="en-US" sz="1200" dirty="0" err="1">
                <a:solidFill>
                  <a:schemeClr val="bg1"/>
                </a:solidFill>
              </a:rPr>
              <a:t>LearningCENTER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And more – available FREE to our agents!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53A37F-20FE-4638-AC4E-5D8ABC654490}"/>
              </a:ext>
            </a:extLst>
          </p:cNvPr>
          <p:cNvGrpSpPr/>
          <p:nvPr/>
        </p:nvGrpSpPr>
        <p:grpSpPr>
          <a:xfrm>
            <a:off x="-434505" y="1789614"/>
            <a:ext cx="5324852" cy="3283197"/>
            <a:chOff x="-434505" y="1789614"/>
            <a:chExt cx="5324852" cy="32831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D233C6-9CCF-915B-040A-129C12F718A0}"/>
                </a:ext>
              </a:extLst>
            </p:cNvPr>
            <p:cNvGrpSpPr/>
            <p:nvPr/>
          </p:nvGrpSpPr>
          <p:grpSpPr>
            <a:xfrm>
              <a:off x="-434505" y="1789614"/>
              <a:ext cx="5324852" cy="3283197"/>
              <a:chOff x="6717606" y="2091952"/>
              <a:chExt cx="1673546" cy="1031875"/>
            </a:xfrm>
          </p:grpSpPr>
          <p:pic>
            <p:nvPicPr>
              <p:cNvPr id="36" name="Google Shape;500;p48">
                <a:extLst>
                  <a:ext uri="{FF2B5EF4-FFF2-40B4-BE49-F238E27FC236}">
                    <a16:creationId xmlns:a16="http://schemas.microsoft.com/office/drawing/2014/main" id="{ACC51161-1975-41F5-948B-1F0A167660F6}"/>
                  </a:ext>
                </a:extLst>
              </p:cNvPr>
              <p:cNvPicPr preferRelativeResize="0"/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17606" y="2091952"/>
                <a:ext cx="1673546" cy="10318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  <a:reflection blurRad="38100" stA="10000" endPos="30000" dir="5400000" sy="-100000" algn="bl" rotWithShape="0"/>
              </a:effectLst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E3EB079-73A6-41FC-828D-EC060D772460}"/>
                  </a:ext>
                </a:extLst>
              </p:cNvPr>
              <p:cNvGrpSpPr/>
              <p:nvPr/>
            </p:nvGrpSpPr>
            <p:grpSpPr>
              <a:xfrm>
                <a:off x="6961416" y="2194093"/>
                <a:ext cx="1177529" cy="737209"/>
                <a:chOff x="1524000" y="4495624"/>
                <a:chExt cx="2867421" cy="1860699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6C822C16-0A38-4174-A4ED-E9BB69037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28181"/>
                <a:stretch/>
              </p:blipFill>
              <p:spPr>
                <a:xfrm>
                  <a:off x="1524000" y="4495624"/>
                  <a:ext cx="2867421" cy="1860699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216AC4F-F5F0-4A23-A302-54896162C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1015" r="38518" b="96086"/>
                <a:stretch/>
              </p:blipFill>
              <p:spPr>
                <a:xfrm>
                  <a:off x="1680326" y="4522686"/>
                  <a:ext cx="533142" cy="986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06EEB7-0F06-43AC-8B19-933B4B49D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753" b="91076"/>
            <a:stretch/>
          </p:blipFill>
          <p:spPr>
            <a:xfrm>
              <a:off x="324938" y="2112747"/>
              <a:ext cx="3766972" cy="24306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A37CA4-54D2-4227-A311-5F42B4BEDDC4}"/>
              </a:ext>
            </a:extLst>
          </p:cNvPr>
          <p:cNvGrpSpPr/>
          <p:nvPr/>
        </p:nvGrpSpPr>
        <p:grpSpPr>
          <a:xfrm>
            <a:off x="3337517" y="2283427"/>
            <a:ext cx="2449991" cy="4184540"/>
            <a:chOff x="7365746" y="2097625"/>
            <a:chExt cx="1503075" cy="2567225"/>
          </a:xfrm>
          <a:effectLst>
            <a:outerShdw blurRad="76200" dir="18900000" sy="23000" kx="-1200000" algn="bl" rotWithShape="0">
              <a:prstClr val="black">
                <a:alpha val="10000"/>
              </a:prstClr>
            </a:outerShdw>
            <a:reflection blurRad="38100" stA="10000" endPos="30000" dir="5400000" sy="-100000" algn="bl" rotWithShape="0"/>
          </a:effectLst>
        </p:grpSpPr>
        <p:pic>
          <p:nvPicPr>
            <p:cNvPr id="55" name="Google Shape;502;p48">
              <a:extLst>
                <a:ext uri="{FF2B5EF4-FFF2-40B4-BE49-F238E27FC236}">
                  <a16:creationId xmlns:a16="http://schemas.microsoft.com/office/drawing/2014/main" id="{07AFB416-40D8-4FB1-8790-389AFEED5951}"/>
                </a:ext>
              </a:extLst>
            </p:cNvPr>
            <p:cNvPicPr preferRelativeResize="0"/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5746" y="2097625"/>
              <a:ext cx="1503075" cy="256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E262DC-CD81-47BA-89B7-8F1F49D96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6136"/>
            <a:stretch/>
          </p:blipFill>
          <p:spPr>
            <a:xfrm>
              <a:off x="7644614" y="2475014"/>
              <a:ext cx="943573" cy="173391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7830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BB49CB-7E20-4FD1-BA56-73D1131E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  <p:sp>
        <p:nvSpPr>
          <p:cNvPr id="12" name="Google Shape;1001;p8">
            <a:extLst>
              <a:ext uri="{FF2B5EF4-FFF2-40B4-BE49-F238E27FC236}">
                <a16:creationId xmlns:a16="http://schemas.microsoft.com/office/drawing/2014/main" id="{FD53F94C-C84A-49D7-AC7C-571BC23DA072}"/>
              </a:ext>
            </a:extLst>
          </p:cNvPr>
          <p:cNvSpPr txBox="1"/>
          <p:nvPr/>
        </p:nvSpPr>
        <p:spPr>
          <a:xfrm>
            <a:off x="503312" y="923045"/>
            <a:ext cx="3818221" cy="40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We all know the news! CMS is requiring Medicare agents to record the sales calls they have with clients and keep the recordings connected to the specific client they serve.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We’re excited to share—that there’s a smart and simple way for you to meet these requirements: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offers a powerful call recording solution for you!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With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Call Recording, it’s easy to seamlessly record all your client calls.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Store the recordings automatically and securely for the full 10-year period required by CMS.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Download calls anytime you need to, from wherever you’re working.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BD7F57-51F6-4599-9BCF-DB19DCD188EE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80913CB-4B04-4AD1-8139-868A9ED60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16" name="Subtitle 4">
            <a:extLst>
              <a:ext uri="{FF2B5EF4-FFF2-40B4-BE49-F238E27FC236}">
                <a16:creationId xmlns:a16="http://schemas.microsoft.com/office/drawing/2014/main" id="{36CC1F1F-83E3-44B9-B48E-87F83B4A7623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423879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01;p8">
            <a:extLst>
              <a:ext uri="{FF2B5EF4-FFF2-40B4-BE49-F238E27FC236}">
                <a16:creationId xmlns:a16="http://schemas.microsoft.com/office/drawing/2014/main" id="{75B6B193-5EBF-46FF-AF17-4E3212450433}"/>
              </a:ext>
            </a:extLst>
          </p:cNvPr>
          <p:cNvSpPr txBox="1"/>
          <p:nvPr/>
        </p:nvSpPr>
        <p:spPr>
          <a:xfrm>
            <a:off x="563078" y="1174667"/>
            <a:ext cx="3499975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The platform includes call scripts, call notes, the ability to automatically connect calls to your clients’ contact record, and more!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It also has the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support team ready to help. 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The best part is, all these useful call recording features and resources are available FREE to you!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1C08FB-774E-46A1-B611-EC845DEDEA6D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1D45FDB-42A6-4E2E-B827-8B063BE67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01F16243-6357-447E-B2BE-23B81303EF9F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700C2-ABBE-40C8-A15D-A3DDEB88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3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77F78-65CB-446B-BFBB-8D37EA61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895" y="392241"/>
            <a:ext cx="5169856" cy="4359018"/>
          </a:xfrm>
          <a:prstGeom prst="rect">
            <a:avLst/>
          </a:prstGeom>
        </p:spPr>
      </p:pic>
      <p:sp>
        <p:nvSpPr>
          <p:cNvPr id="20" name="Google Shape;1001;p8">
            <a:extLst>
              <a:ext uri="{FF2B5EF4-FFF2-40B4-BE49-F238E27FC236}">
                <a16:creationId xmlns:a16="http://schemas.microsoft.com/office/drawing/2014/main" id="{6571196A-0940-4103-9C11-1E687679767F}"/>
              </a:ext>
            </a:extLst>
          </p:cNvPr>
          <p:cNvSpPr txBox="1"/>
          <p:nvPr/>
        </p:nvSpPr>
        <p:spPr>
          <a:xfrm>
            <a:off x="457200" y="1052789"/>
            <a:ext cx="3991491" cy="36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Call Recording offers also offers you: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85737" indent="-17145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Way to connect your call recordings directly to your client list stored within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MedicareCENTER’s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robust CRM.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647700" lvl="1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This makes it easy for you to keep track of all your call activities — and quickly find calls associated with specific clients.</a:t>
            </a:r>
          </a:p>
          <a:p>
            <a:pPr marL="471487" lvl="1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647700" lvl="1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Every call made to or from clients on your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contacts list is automatically recorded and saved as an “activity” in that client’s activity feed.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242887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By clicking on the call activity, you can download call recordings and add notes or other details.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D3FACA-87E0-460C-97A1-3666B875D37E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72ABB49B-C8C7-4950-883F-521D3D32A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D87CED62-1857-4FC9-9980-05B5B2040BFC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187165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0C4FF-BEBC-407F-A841-A3B03C10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  <p:pic>
        <p:nvPicPr>
          <p:cNvPr id="28" name="Google Shape;989;p9" descr="Smart Phone with solid fill">
            <a:extLst>
              <a:ext uri="{FF2B5EF4-FFF2-40B4-BE49-F238E27FC236}">
                <a16:creationId xmlns:a16="http://schemas.microsoft.com/office/drawing/2014/main" id="{089C2A9B-279D-4CC1-8FE2-D280926749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604" y="461457"/>
            <a:ext cx="225722" cy="22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01;p8">
            <a:extLst>
              <a:ext uri="{FF2B5EF4-FFF2-40B4-BE49-F238E27FC236}">
                <a16:creationId xmlns:a16="http://schemas.microsoft.com/office/drawing/2014/main" id="{03ECB85F-F2E2-469D-9AAC-B6032222CD58}"/>
              </a:ext>
            </a:extLst>
          </p:cNvPr>
          <p:cNvSpPr txBox="1"/>
          <p:nvPr/>
        </p:nvSpPr>
        <p:spPr>
          <a:xfrm>
            <a:off x="259045" y="911269"/>
            <a:ext cx="3901192" cy="426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42887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When a call comes into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, an incoming call bar appears, and mobile application users receive an additional push notification.</a:t>
            </a:r>
          </a:p>
          <a:p>
            <a:pPr marL="185737" indent="-17145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242887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Calls made to or from numbers that aren’t yet connected to your client list are saved in Recent Activity.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647700" lvl="1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A full call history log is kept on your updated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dashboard, making it easy for you to create new a client profile.</a:t>
            </a:r>
          </a:p>
          <a:p>
            <a:pPr marL="471487" lvl="1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647700" lvl="1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Once the profile is created, all future calls with that client will automatically be recorded and attached to the client’s page — you’ll always know right where to find them!</a:t>
            </a:r>
          </a:p>
          <a:p>
            <a:pPr marL="471487" lvl="1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242887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Need to find a specific call? You can easily filter by client name and be ready to review with just a few clicks!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100" kern="0" dirty="0">
              <a:latin typeface="Brandon Grotesque Bold" panose="020B0503020203060202"/>
              <a:cs typeface="Arial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FFE86-197D-4408-B8EE-EAF52C505357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BFC2459-556C-44FA-B31E-3FACCE7EA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20" name="Subtitle 4">
            <a:extLst>
              <a:ext uri="{FF2B5EF4-FFF2-40B4-BE49-F238E27FC236}">
                <a16:creationId xmlns:a16="http://schemas.microsoft.com/office/drawing/2014/main" id="{B89EBA49-7605-471C-AABF-DB154E8AF3F9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1241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B86D7-D4A5-4A5F-AC95-539DFBB14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  <p:pic>
        <p:nvPicPr>
          <p:cNvPr id="28" name="Google Shape;989;p9" descr="Smart Phone with solid fill">
            <a:extLst>
              <a:ext uri="{FF2B5EF4-FFF2-40B4-BE49-F238E27FC236}">
                <a16:creationId xmlns:a16="http://schemas.microsoft.com/office/drawing/2014/main" id="{089C2A9B-279D-4CC1-8FE2-D280926749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604" y="461457"/>
            <a:ext cx="225722" cy="22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01;p8">
            <a:extLst>
              <a:ext uri="{FF2B5EF4-FFF2-40B4-BE49-F238E27FC236}">
                <a16:creationId xmlns:a16="http://schemas.microsoft.com/office/drawing/2014/main" id="{03ECB85F-F2E2-469D-9AAC-B6032222CD58}"/>
              </a:ext>
            </a:extLst>
          </p:cNvPr>
          <p:cNvSpPr txBox="1"/>
          <p:nvPr/>
        </p:nvSpPr>
        <p:spPr>
          <a:xfrm>
            <a:off x="565181" y="1070951"/>
            <a:ext cx="3499975" cy="139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With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Call Recording, you can choose and change which phone receives incoming calls.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Mobile and desk phones are both supported.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FFE86-197D-4408-B8EE-EAF52C505357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BFC2459-556C-44FA-B31E-3FACCE7EA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20" name="Subtitle 4">
            <a:extLst>
              <a:ext uri="{FF2B5EF4-FFF2-40B4-BE49-F238E27FC236}">
                <a16:creationId xmlns:a16="http://schemas.microsoft.com/office/drawing/2014/main" id="{B89EBA49-7605-471C-AABF-DB154E8AF3F9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19482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5D03B-217D-403E-82F0-23CF5942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  <p:sp>
        <p:nvSpPr>
          <p:cNvPr id="19" name="Google Shape;1001;p8">
            <a:extLst>
              <a:ext uri="{FF2B5EF4-FFF2-40B4-BE49-F238E27FC236}">
                <a16:creationId xmlns:a16="http://schemas.microsoft.com/office/drawing/2014/main" id="{9F1663B0-9FFB-4DED-B0A8-A213A39898F5}"/>
              </a:ext>
            </a:extLst>
          </p:cNvPr>
          <p:cNvSpPr txBox="1"/>
          <p:nvPr/>
        </p:nvSpPr>
        <p:spPr>
          <a:xfrm>
            <a:off x="557099" y="1070951"/>
            <a:ext cx="3499975" cy="29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A call script with CMS-required talking points is then displayed, which makes it easy for you to share them within the first minute of each sales call. 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You’ll also see useful tags that identify which marketing campaigns the call came from, or if there are any suggested activity recommendations.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You can easily access the script and tag information on your client’s contact record.</a:t>
            </a:r>
          </a:p>
          <a:p>
            <a:pPr marL="190500" indent="-176213" defTabSz="685800">
              <a:lnSpc>
                <a:spcPct val="120000"/>
              </a:lnSpc>
              <a:buClr>
                <a:srgbClr val="262F52"/>
              </a:buClr>
              <a:buSzPts val="900"/>
              <a:buFont typeface="Avenir"/>
              <a:buChar char="•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0D327-6CFA-43E6-8E42-6D5F6D717076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DE3BE9AB-36FF-48A7-A322-E8A9734B1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8706708B-AD06-411B-8485-1971BA9F7DBA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232334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C0FE4-F5FB-4463-BB9D-2E14082F0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34" y="392241"/>
            <a:ext cx="5151566" cy="4359018"/>
          </a:xfrm>
          <a:prstGeom prst="rect">
            <a:avLst/>
          </a:prstGeom>
        </p:spPr>
      </p:pic>
      <p:sp>
        <p:nvSpPr>
          <p:cNvPr id="19" name="Google Shape;1001;p8">
            <a:extLst>
              <a:ext uri="{FF2B5EF4-FFF2-40B4-BE49-F238E27FC236}">
                <a16:creationId xmlns:a16="http://schemas.microsoft.com/office/drawing/2014/main" id="{9F1663B0-9FFB-4DED-B0A8-A213A39898F5}"/>
              </a:ext>
            </a:extLst>
          </p:cNvPr>
          <p:cNvSpPr txBox="1"/>
          <p:nvPr/>
        </p:nvSpPr>
        <p:spPr>
          <a:xfrm>
            <a:off x="194808" y="1070951"/>
            <a:ext cx="3860164" cy="29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42887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All these convenient call recording functions are powered by a unique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phone number that’s assigned to you.</a:t>
            </a:r>
          </a:p>
          <a:p>
            <a:pPr marL="14287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700087" lvl="1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Because the number is yours and yours alone, you can use it on marketing and other materials. </a:t>
            </a:r>
          </a:p>
          <a:p>
            <a:pPr marL="471487" lvl="1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700087" lvl="1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Every call made to your unique </a:t>
            </a:r>
            <a:r>
              <a:rPr lang="en-US" sz="1200" kern="0" dirty="0" err="1">
                <a:latin typeface="Brandon Grotesque Bold" panose="020B0503020203060202"/>
                <a:cs typeface="Arial"/>
                <a:sym typeface="Arial"/>
              </a:rPr>
              <a:t>MedicareCENTER</a:t>
            </a: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 phone number is recorded automatically.</a:t>
            </a:r>
          </a:p>
          <a:p>
            <a:pPr marL="471487" lvl="1" defTabSz="685800">
              <a:lnSpc>
                <a:spcPct val="120000"/>
              </a:lnSpc>
              <a:buClr>
                <a:srgbClr val="262F52"/>
              </a:buClr>
              <a:buSzPts val="900"/>
              <a:defRPr/>
            </a:pPr>
            <a:endParaRPr lang="en-US" sz="1200" kern="0" dirty="0">
              <a:latin typeface="Brandon Grotesque Bold" panose="020B0503020203060202"/>
              <a:cs typeface="Arial"/>
              <a:sym typeface="Arial"/>
            </a:endParaRPr>
          </a:p>
          <a:p>
            <a:pPr marL="700087" lvl="1" indent="-228600" defTabSz="685800">
              <a:lnSpc>
                <a:spcPct val="120000"/>
              </a:lnSpc>
              <a:buClr>
                <a:srgbClr val="262F52"/>
              </a:buClr>
              <a:buSzPts val="9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Brandon Grotesque Bold" panose="020B0503020203060202"/>
                <a:cs typeface="Arial"/>
                <a:sym typeface="Arial"/>
              </a:rPr>
              <a:t>This makes it simple to keep all your client phone correspondence in one place — and have access to your call recordings in an instant.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0D327-6CFA-43E6-8E42-6D5F6D717076}"/>
              </a:ext>
            </a:extLst>
          </p:cNvPr>
          <p:cNvCxnSpPr/>
          <p:nvPr/>
        </p:nvCxnSpPr>
        <p:spPr>
          <a:xfrm>
            <a:off x="554996" y="846849"/>
            <a:ext cx="540504" cy="0"/>
          </a:xfrm>
          <a:prstGeom prst="line">
            <a:avLst/>
          </a:prstGeom>
          <a:ln w="28575">
            <a:solidFill>
              <a:srgbClr val="344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DE3BE9AB-36FF-48A7-A322-E8A9734B1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" y="483266"/>
            <a:ext cx="2058895" cy="287388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8706708B-AD06-411B-8485-1971BA9F7DBA}"/>
              </a:ext>
            </a:extLst>
          </p:cNvPr>
          <p:cNvSpPr txBox="1">
            <a:spLocks/>
          </p:cNvSpPr>
          <p:nvPr/>
        </p:nvSpPr>
        <p:spPr>
          <a:xfrm>
            <a:off x="457200" y="186214"/>
            <a:ext cx="4733677" cy="1639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accent6"/>
                </a:solidFill>
                <a:latin typeface="Brandon Grotesque Light" panose="020B0303020203060202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CMS Required Call Recording</a:t>
            </a:r>
          </a:p>
        </p:txBody>
      </p:sp>
    </p:spTree>
    <p:extLst>
      <p:ext uri="{BB962C8B-B14F-4D97-AF65-F5344CB8AC3E}">
        <p14:creationId xmlns:p14="http://schemas.microsoft.com/office/powerpoint/2010/main" val="2809995079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ity Screen">
  <a:themeElements>
    <a:clrScheme name="Integrity">
      <a:dk1>
        <a:srgbClr val="000000"/>
      </a:dk1>
      <a:lt1>
        <a:srgbClr val="FFFFFF"/>
      </a:lt1>
      <a:dk2>
        <a:srgbClr val="707070"/>
      </a:dk2>
      <a:lt2>
        <a:srgbClr val="E7E6E6"/>
      </a:lt2>
      <a:accent1>
        <a:srgbClr val="A78E61"/>
      </a:accent1>
      <a:accent2>
        <a:srgbClr val="4078FF"/>
      </a:accent2>
      <a:accent3>
        <a:srgbClr val="142C5E"/>
      </a:accent3>
      <a:accent4>
        <a:srgbClr val="CCCCCC"/>
      </a:accent4>
      <a:accent5>
        <a:srgbClr val="2BB9D9"/>
      </a:accent5>
      <a:accent6>
        <a:srgbClr val="717171"/>
      </a:accent6>
      <a:hlink>
        <a:srgbClr val="4078FF"/>
      </a:hlink>
      <a:folHlink>
        <a:srgbClr val="CCCC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ityPPTTemplate-Screen" id="{200213AE-050E-F547-8E6D-B6CFC29CD63F}" vid="{450AF1AF-E6D8-D842-8DDB-FD3BD4E28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Integrity Screen</Template>
  <TotalTime>14850</TotalTime>
  <Words>811</Words>
  <Application>Microsoft Office PowerPoint</Application>
  <PresentationFormat>On-screen Show (16:9)</PresentationFormat>
  <Paragraphs>94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</vt:lpstr>
      <vt:lpstr>Brandon Grotesque Bold</vt:lpstr>
      <vt:lpstr>Brandon Grotesque Light</vt:lpstr>
      <vt:lpstr>Brandon Grotesque Regular</vt:lpstr>
      <vt:lpstr>Calibri</vt:lpstr>
      <vt:lpstr>System Font Regular</vt:lpstr>
      <vt:lpstr>Integrity Screen</vt:lpstr>
      <vt:lpstr>|  MedicareCENTER Upcoming Features |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  Title  |</dc:title>
  <dc:creator>Jason Sargent</dc:creator>
  <cp:lastModifiedBy>Shana Clark</cp:lastModifiedBy>
  <cp:revision>85</cp:revision>
  <dcterms:created xsi:type="dcterms:W3CDTF">2022-06-21T22:59:59Z</dcterms:created>
  <dcterms:modified xsi:type="dcterms:W3CDTF">2022-09-07T02:13:26Z</dcterms:modified>
</cp:coreProperties>
</file>